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6" r:id="rId9"/>
    <p:sldId id="262" r:id="rId10"/>
    <p:sldId id="264" r:id="rId11"/>
    <p:sldId id="263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4" autoAdjust="0"/>
    <p:restoredTop sz="94533"/>
  </p:normalViewPr>
  <p:slideViewPr>
    <p:cSldViewPr snapToGrid="0">
      <p:cViewPr>
        <p:scale>
          <a:sx n="106" d="100"/>
          <a:sy n="106" d="100"/>
        </p:scale>
        <p:origin x="14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17" d="100"/>
          <a:sy n="117" d="100"/>
        </p:scale>
        <p:origin x="2992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4A8BE-2106-4DC0-94AA-62F6F88F995B}" type="datetimeFigureOut">
              <a:rPr lang="de-DE"/>
              <a:t>16.12.19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F5108-7479-456C-BC05-F0A953B6D1AF}" type="slidenum">
              <a:rPr lang="de-DE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7431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FF5108-7479-456C-BC05-F0A953B6D1AF}" type="slidenum">
              <a:rPr lang="de-DE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02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16.12.19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79155452-1288-443D-ACEE-3F5A57ABBDEC}"/>
              </a:ext>
            </a:extLst>
          </p:cNvPr>
          <p:cNvSpPr txBox="1"/>
          <p:nvPr/>
        </p:nvSpPr>
        <p:spPr>
          <a:xfrm>
            <a:off x="3161383" y="135408"/>
            <a:ext cx="58692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effectLst>
                  <a:reflection blurRad="63500" stA="55000" endPos="79000" dist="1143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Maschinelles Lernen mit </a:t>
            </a:r>
            <a:r>
              <a:rPr lang="de-DE" sz="2800" dirty="0" err="1">
                <a:solidFill>
                  <a:schemeClr val="bg1"/>
                </a:solidFill>
                <a:effectLst>
                  <a:reflection blurRad="63500" stA="95000" endPos="79000" dist="1143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TensorFlow</a:t>
            </a:r>
            <a:endParaRPr lang="de-DE" sz="2800" dirty="0" err="1">
              <a:solidFill>
                <a:schemeClr val="bg1"/>
              </a:solidFill>
              <a:effectLst>
                <a:reflection blurRad="63500" stA="95000" endPos="79000" dist="114300" dir="5400000" sy="-100000" algn="bl" rotWithShape="0"/>
              </a:effectLst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E8CD3595-23A4-45DB-BAE8-6F09E9BAF760}"/>
              </a:ext>
            </a:extLst>
          </p:cNvPr>
          <p:cNvSpPr txBox="1"/>
          <p:nvPr/>
        </p:nvSpPr>
        <p:spPr>
          <a:xfrm>
            <a:off x="2858420" y="1073325"/>
            <a:ext cx="6172197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Leitfrage: "Wie funktioniert Maschinelles Lernen, aufgezeigt anhand eines konkreten Modells, unter Verwendung von </a:t>
            </a:r>
            <a:r>
              <a:rPr lang="de-DE" sz="2000" dirty="0" err="1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TensorFlow</a:t>
            </a:r>
            <a:r>
              <a:rPr lang="de-DE" sz="2000" dirty="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 und Keras?"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7" name="Grafik 6" descr="Ein Bild, das schwarz, sitzend, weiß, Schild enthält.&#10;&#10;Automatisch generierte Beschreibung">
            <a:extLst>
              <a:ext uri="{FF2B5EF4-FFF2-40B4-BE49-F238E27FC236}">
                <a16:creationId xmlns:a16="http://schemas.microsoft.com/office/drawing/2014/main" id="{E4A01BA1-0F54-3142-A405-22712113E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509" y="5301308"/>
            <a:ext cx="1429950" cy="1421284"/>
          </a:xfrm>
          <a:prstGeom prst="rect">
            <a:avLst/>
          </a:prstGeom>
        </p:spPr>
      </p:pic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9DAD2526-A9FD-264B-896A-3A46882C1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23" y="5393235"/>
            <a:ext cx="1445965" cy="1445965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0B6D019-8965-2247-BFF0-C71BF393591C}"/>
              </a:ext>
            </a:extLst>
          </p:cNvPr>
          <p:cNvCxnSpPr>
            <a:cxnSpLocks/>
          </p:cNvCxnSpPr>
          <p:nvPr/>
        </p:nvCxnSpPr>
        <p:spPr>
          <a:xfrm flipV="1">
            <a:off x="5635662" y="6076283"/>
            <a:ext cx="1139082" cy="12340"/>
          </a:xfrm>
          <a:prstGeom prst="straightConnector1">
            <a:avLst/>
          </a:prstGeom>
          <a:ln w="666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6">
            <a:extLst>
              <a:ext uri="{FF2B5EF4-FFF2-40B4-BE49-F238E27FC236}">
                <a16:creationId xmlns:a16="http://schemas.microsoft.com/office/drawing/2014/main" id="{1E38AA19-C001-6A47-8528-2CED3FC90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4901" y="2240778"/>
            <a:ext cx="6582197" cy="271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7">
            <a:extLst>
              <a:ext uri="{FF2B5EF4-FFF2-40B4-BE49-F238E27FC236}">
                <a16:creationId xmlns:a16="http://schemas.microsoft.com/office/drawing/2014/main" id="{32CF5EF3-4AA4-4B92-969F-E5B8A1182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14" y="2367691"/>
            <a:ext cx="9999324" cy="2502078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C156D971-9CE1-F64C-89D4-926A0DD2D37B}"/>
              </a:ext>
            </a:extLst>
          </p:cNvPr>
          <p:cNvSpPr txBox="1"/>
          <p:nvPr/>
        </p:nvSpPr>
        <p:spPr>
          <a:xfrm>
            <a:off x="3161383" y="165169"/>
            <a:ext cx="58692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Meine Ergebnisse</a:t>
            </a:r>
            <a:endParaRPr lang="de-DE" sz="2800" dirty="0">
              <a:solidFill>
                <a:schemeClr val="bg1"/>
              </a:solidFill>
              <a:effectLst>
                <a:reflection blurRad="63500" stA="71000" endPos="84000" dist="101600" dir="5400000" sy="-100000" algn="bl" rotWithShape="0"/>
              </a:effectLst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C1C9586-5F17-0346-A8EB-618D917000F0}"/>
              </a:ext>
            </a:extLst>
          </p:cNvPr>
          <p:cNvSpPr txBox="1"/>
          <p:nvPr/>
        </p:nvSpPr>
        <p:spPr>
          <a:xfrm>
            <a:off x="-205010" y="2532283"/>
            <a:ext cx="28110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effectLst/>
                <a:latin typeface="Avenir Next LT Pro Light"/>
                <a:ea typeface="Microsoft YaHei UI Light"/>
                <a:cs typeface="Calibri"/>
              </a:rPr>
              <a:t>Verrauschte Bilder</a:t>
            </a:r>
            <a:endParaRPr lang="de-DE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81D41B7-C703-054F-9614-4549CC934135}"/>
              </a:ext>
            </a:extLst>
          </p:cNvPr>
          <p:cNvSpPr txBox="1"/>
          <p:nvPr/>
        </p:nvSpPr>
        <p:spPr>
          <a:xfrm>
            <a:off x="-205010" y="3449453"/>
            <a:ext cx="28110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effectLst/>
                <a:latin typeface="Avenir Next LT Pro Light"/>
                <a:ea typeface="Microsoft YaHei UI Light"/>
                <a:cs typeface="Calibri"/>
              </a:rPr>
              <a:t>Rekonstruktionen</a:t>
            </a:r>
            <a:endParaRPr lang="de-DE" sz="1600" dirty="0">
              <a:solidFill>
                <a:schemeClr val="bg1"/>
              </a:solidFill>
              <a:effectLst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93BAFFC-55DD-E141-BD59-FB9B17B11710}"/>
              </a:ext>
            </a:extLst>
          </p:cNvPr>
          <p:cNvSpPr txBox="1"/>
          <p:nvPr/>
        </p:nvSpPr>
        <p:spPr>
          <a:xfrm>
            <a:off x="-205010" y="4245867"/>
            <a:ext cx="28110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  <a:effectLst/>
                <a:latin typeface="Avenir Next LT Pro Light"/>
                <a:ea typeface="Microsoft YaHei UI Light"/>
                <a:cs typeface="Calibri"/>
              </a:rPr>
              <a:t>Originalbilder</a:t>
            </a:r>
            <a:endParaRPr lang="de-DE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71347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2C888837-3385-4C57-9EED-4D94FD65E9C1}"/>
              </a:ext>
            </a:extLst>
          </p:cNvPr>
          <p:cNvSpPr txBox="1"/>
          <p:nvPr/>
        </p:nvSpPr>
        <p:spPr>
          <a:xfrm>
            <a:off x="2856237" y="482715"/>
            <a:ext cx="638624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Danke für Ihre Aufmerksamkeit</a:t>
            </a:r>
          </a:p>
        </p:txBody>
      </p:sp>
      <p:pic>
        <p:nvPicPr>
          <p:cNvPr id="2" name="Grafik 2" descr="Ein Bild, das Text enthält.&#10;&#10;Mit sehr hoher Zuverlässigkeit generierte Beschreibung">
            <a:extLst>
              <a:ext uri="{FF2B5EF4-FFF2-40B4-BE49-F238E27FC236}">
                <a16:creationId xmlns:a16="http://schemas.microsoft.com/office/drawing/2014/main" id="{418078EC-D3CD-4542-9255-83970C7F4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128" y="1427900"/>
            <a:ext cx="4841051" cy="4846540"/>
          </a:xfrm>
          <a:prstGeom prst="rect">
            <a:avLst/>
          </a:prstGeom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CB0B70D1-FBB9-47B9-B167-FD72A936E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197" y="1645124"/>
            <a:ext cx="4408311" cy="44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66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>
            <a:extLst>
              <a:ext uri="{FF2B5EF4-FFF2-40B4-BE49-F238E27FC236}">
                <a16:creationId xmlns:a16="http://schemas.microsoft.com/office/drawing/2014/main" id="{FB1E067A-A5B1-40C5-AEC8-35508C64C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770" y="1529850"/>
            <a:ext cx="3299717" cy="324606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42AAFF8-DF3B-4B79-91B5-5758ABF58833}"/>
              </a:ext>
            </a:extLst>
          </p:cNvPr>
          <p:cNvSpPr txBox="1"/>
          <p:nvPr/>
        </p:nvSpPr>
        <p:spPr>
          <a:xfrm>
            <a:off x="7822608" y="5061850"/>
            <a:ext cx="3312557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Gradientenverfahren zur Fehlerminimierung</a:t>
            </a:r>
            <a:endParaRPr lang="de-DE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CEE4F8D8-3E7D-4ABE-96F9-471E2AEC5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76" y="2123617"/>
            <a:ext cx="6920432" cy="3376909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5D75B7B-91EC-FE46-8C28-687CD1D81649}"/>
              </a:ext>
            </a:extLst>
          </p:cNvPr>
          <p:cNvSpPr txBox="1"/>
          <p:nvPr/>
        </p:nvSpPr>
        <p:spPr>
          <a:xfrm>
            <a:off x="3161383" y="255539"/>
            <a:ext cx="58692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effectLst>
                  <a:reflection blurRad="50800" stA="65000" endPos="81000" dist="1143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Überwachtes Lernen</a:t>
            </a:r>
            <a:endParaRPr lang="de-DE" sz="2800" dirty="0">
              <a:solidFill>
                <a:schemeClr val="bg1"/>
              </a:solidFill>
              <a:effectLst>
                <a:reflection blurRad="50800" stA="65000" endPos="81000" dist="1143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2105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5">
            <a:extLst>
              <a:ext uri="{FF2B5EF4-FFF2-40B4-BE49-F238E27FC236}">
                <a16:creationId xmlns:a16="http://schemas.microsoft.com/office/drawing/2014/main" id="{0E0C6CBB-9A71-4153-966B-B60EFE257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466" y="1567999"/>
            <a:ext cx="6488986" cy="388896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7BDE641-9762-FC46-8E43-7F1582E79E15}"/>
              </a:ext>
            </a:extLst>
          </p:cNvPr>
          <p:cNvSpPr txBox="1"/>
          <p:nvPr/>
        </p:nvSpPr>
        <p:spPr>
          <a:xfrm>
            <a:off x="3450342" y="185252"/>
            <a:ext cx="58692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Künstliche Neuronale Netze</a:t>
            </a:r>
            <a:endParaRPr lang="de-DE" sz="2800" dirty="0">
              <a:solidFill>
                <a:schemeClr val="bg1"/>
              </a:solidFill>
              <a:effectLst>
                <a:reflection blurRad="63500" stA="71000" endPos="84000" dist="1016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342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>
            <a:extLst>
              <a:ext uri="{FF2B5EF4-FFF2-40B4-BE49-F238E27FC236}">
                <a16:creationId xmlns:a16="http://schemas.microsoft.com/office/drawing/2014/main" id="{3754EE43-953C-447E-A02D-793B41CFB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335" y="1989812"/>
            <a:ext cx="7131121" cy="229147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4D7E9C8-AE18-DE4A-8ABE-7012A40B1A64}"/>
              </a:ext>
            </a:extLst>
          </p:cNvPr>
          <p:cNvSpPr txBox="1"/>
          <p:nvPr/>
        </p:nvSpPr>
        <p:spPr>
          <a:xfrm>
            <a:off x="3159982" y="302329"/>
            <a:ext cx="58692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Convolutional</a:t>
            </a:r>
            <a:r>
              <a:rPr lang="de-DE" sz="2800" dirty="0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 </a:t>
            </a:r>
            <a:r>
              <a:rPr lang="de-DE" sz="2800" dirty="0" err="1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Neural</a:t>
            </a:r>
            <a:r>
              <a:rPr lang="de-DE" sz="2800" dirty="0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 Networks</a:t>
            </a:r>
            <a:endParaRPr lang="de-DE" sz="2800" dirty="0">
              <a:solidFill>
                <a:schemeClr val="bg1"/>
              </a:solidFill>
              <a:effectLst>
                <a:reflection blurRad="63500" stA="71000" endPos="84000" dist="101600" dir="5400000" sy="-100000" algn="bl" rotWithShape="0"/>
              </a:effectLst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5F0B21A-ABCE-0647-AF47-F878278A87E1}"/>
              </a:ext>
            </a:extLst>
          </p:cNvPr>
          <p:cNvSpPr txBox="1"/>
          <p:nvPr/>
        </p:nvSpPr>
        <p:spPr>
          <a:xfrm>
            <a:off x="188182" y="2541427"/>
            <a:ext cx="28110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effectLst/>
                <a:latin typeface="Avenir Next LT Pro Light"/>
                <a:ea typeface="Microsoft YaHei UI Light"/>
                <a:cs typeface="Calibri"/>
              </a:rPr>
              <a:t>Verarbeitet Bilder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effectLst/>
                <a:latin typeface="Avenir Next LT Pro Light"/>
                <a:ea typeface="Microsoft YaHei UI Light"/>
                <a:cs typeface="Calibri"/>
              </a:rPr>
              <a:t>Jede Schicht ist ein Bild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effectLst/>
                <a:latin typeface="Avenir Next LT Pro Light"/>
                <a:ea typeface="Microsoft YaHei UI Light"/>
                <a:cs typeface="Calibri"/>
              </a:rPr>
              <a:t>Bilder als 3D-Matrizen</a:t>
            </a:r>
            <a:endParaRPr lang="de-DE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49818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3">
            <a:extLst>
              <a:ext uri="{FF2B5EF4-FFF2-40B4-BE49-F238E27FC236}">
                <a16:creationId xmlns:a16="http://schemas.microsoft.com/office/drawing/2014/main" id="{DE7977F4-84E0-4AB7-969C-CDFC17EB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424" y="895678"/>
            <a:ext cx="5020638" cy="5287083"/>
          </a:xfrm>
          <a:prstGeom prst="rect">
            <a:avLst/>
          </a:prstGeom>
        </p:spPr>
      </p:pic>
      <p:pic>
        <p:nvPicPr>
          <p:cNvPr id="4" name="Grafik 5" descr="Ein Bild, das Vogel, Tier, draußen, Adler enthält.&#10;&#10;Mit sehr hoher Zuverlässigkeit generierte Beschreibung">
            <a:extLst>
              <a:ext uri="{FF2B5EF4-FFF2-40B4-BE49-F238E27FC236}">
                <a16:creationId xmlns:a16="http://schemas.microsoft.com/office/drawing/2014/main" id="{84EF0C91-7E56-4F96-B1E1-FEC6CEA43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300" y="772274"/>
            <a:ext cx="4138772" cy="2762035"/>
          </a:xfrm>
          <a:prstGeom prst="rect">
            <a:avLst/>
          </a:prstGeom>
        </p:spPr>
      </p:pic>
      <p:pic>
        <p:nvPicPr>
          <p:cNvPr id="7" name="Grafik 7" descr="Ein Bild, das dunkel, suchend, haltend, erleuchtet enthält.&#10;&#10;Mit sehr hoher Zuverlässigkeit generierte Beschreibung">
            <a:extLst>
              <a:ext uri="{FF2B5EF4-FFF2-40B4-BE49-F238E27FC236}">
                <a16:creationId xmlns:a16="http://schemas.microsoft.com/office/drawing/2014/main" id="{933D06DF-C717-4F5D-82A4-038425DC6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81299" y="3537734"/>
            <a:ext cx="4134492" cy="2762035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BBC616D-B071-44DF-B7A8-75107C670765}"/>
              </a:ext>
            </a:extLst>
          </p:cNvPr>
          <p:cNvSpPr txBox="1"/>
          <p:nvPr/>
        </p:nvSpPr>
        <p:spPr>
          <a:xfrm>
            <a:off x="630645" y="6181331"/>
            <a:ext cx="5020001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Filter wandert über Bilder</a:t>
            </a:r>
            <a:endParaRPr lang="de-DE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4F24BFC-1E44-442D-9886-FCF727226A6B}"/>
              </a:ext>
            </a:extLst>
          </p:cNvPr>
          <p:cNvSpPr txBox="1"/>
          <p:nvPr/>
        </p:nvSpPr>
        <p:spPr>
          <a:xfrm>
            <a:off x="7460423" y="6298923"/>
            <a:ext cx="4149816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Kantendetektionsfilter auf Beispielsbild angewandt</a:t>
            </a:r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DF79BE8-71C3-7949-9488-0B4EC770C86B}"/>
              </a:ext>
            </a:extLst>
          </p:cNvPr>
          <p:cNvSpPr txBox="1"/>
          <p:nvPr/>
        </p:nvSpPr>
        <p:spPr>
          <a:xfrm>
            <a:off x="3161383" y="96305"/>
            <a:ext cx="58692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Filter</a:t>
            </a:r>
            <a:endParaRPr lang="de-DE" sz="2800" dirty="0">
              <a:solidFill>
                <a:schemeClr val="bg1"/>
              </a:solidFill>
              <a:effectLst>
                <a:reflection blurRad="63500" stA="71000" endPos="84000" dist="1016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9789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2">
            <a:extLst>
              <a:ext uri="{FF2B5EF4-FFF2-40B4-BE49-F238E27FC236}">
                <a16:creationId xmlns:a16="http://schemas.microsoft.com/office/drawing/2014/main" id="{2D23A45F-588A-4C96-843B-53D9C2B25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746" y="1659724"/>
            <a:ext cx="5504379" cy="354367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52031FE-96D7-2C4C-941B-517AABBD5BF3}"/>
              </a:ext>
            </a:extLst>
          </p:cNvPr>
          <p:cNvSpPr txBox="1"/>
          <p:nvPr/>
        </p:nvSpPr>
        <p:spPr>
          <a:xfrm>
            <a:off x="3063318" y="307377"/>
            <a:ext cx="58692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Autoencoder</a:t>
            </a:r>
            <a:endParaRPr lang="de-DE" sz="2800" dirty="0">
              <a:solidFill>
                <a:schemeClr val="bg1"/>
              </a:solidFill>
              <a:effectLst>
                <a:reflection blurRad="63500" stA="71000" endPos="84000" dist="101600" dir="5400000" sy="-100000" algn="bl" rotWithShape="0"/>
              </a:effectLst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F5F9486-F59B-3248-880F-F570143A4135}"/>
              </a:ext>
            </a:extLst>
          </p:cNvPr>
          <p:cNvSpPr txBox="1"/>
          <p:nvPr/>
        </p:nvSpPr>
        <p:spPr>
          <a:xfrm>
            <a:off x="252268" y="3134551"/>
            <a:ext cx="28110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effectLst/>
                <a:latin typeface="Avenir Next LT Pro Light"/>
                <a:ea typeface="Microsoft YaHei UI Light"/>
                <a:cs typeface="Calibri"/>
              </a:rPr>
              <a:t>Labels = Inputs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effectLst/>
                <a:latin typeface="Avenir Next LT Pro Light"/>
                <a:ea typeface="Microsoft YaHei UI Light"/>
                <a:cs typeface="Calibri"/>
              </a:rPr>
              <a:t>Flaschenhals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Kopieren der Inputs</a:t>
            </a:r>
            <a:endParaRPr lang="de-DE" sz="16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15768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3F5B419A-D3C6-A047-9B74-C4FB0FAB7534}"/>
              </a:ext>
            </a:extLst>
          </p:cNvPr>
          <p:cNvSpPr txBox="1"/>
          <p:nvPr/>
        </p:nvSpPr>
        <p:spPr>
          <a:xfrm>
            <a:off x="3118738" y="229177"/>
            <a:ext cx="676900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 err="1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Convolutional</a:t>
            </a:r>
            <a:r>
              <a:rPr lang="de-DE" sz="2800" dirty="0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 </a:t>
            </a:r>
            <a:r>
              <a:rPr lang="de-DE" sz="2800" dirty="0" err="1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Denoising</a:t>
            </a:r>
            <a:r>
              <a:rPr lang="de-DE" sz="2800" dirty="0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 Autoencoder</a:t>
            </a:r>
            <a:endParaRPr lang="de-DE" sz="2800" dirty="0">
              <a:solidFill>
                <a:schemeClr val="bg1"/>
              </a:solidFill>
              <a:effectLst>
                <a:reflection blurRad="63500" stA="71000" endPos="84000" dist="101600" dir="5400000" sy="-100000" algn="bl" rotWithShape="0"/>
              </a:effectLst>
            </a:endParaRPr>
          </a:p>
        </p:txBody>
      </p:sp>
      <p:pic>
        <p:nvPicPr>
          <p:cNvPr id="5" name="Grafik 6" descr="Ein Bild, das Tisch, Foto, sitzend, Licht enthält.&#10;&#10;Mit sehr hoher Zuverlässigkeit generierte Beschreibung">
            <a:extLst>
              <a:ext uri="{FF2B5EF4-FFF2-40B4-BE49-F238E27FC236}">
                <a16:creationId xmlns:a16="http://schemas.microsoft.com/office/drawing/2014/main" id="{16DE0F95-93AD-4B49-86C4-8FB2DC4F5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61" y="2068417"/>
            <a:ext cx="9740478" cy="31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59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 descr="Ein Bild, das Gebäude, Ziegelstein, Tisch enthält.&#10;&#10;Mit sehr hoher Zuverlässigkeit generierte Beschreibung">
            <a:extLst>
              <a:ext uri="{FF2B5EF4-FFF2-40B4-BE49-F238E27FC236}">
                <a16:creationId xmlns:a16="http://schemas.microsoft.com/office/drawing/2014/main" id="{0BC0531A-7FED-428E-82F7-7EE39C96F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962" y="2657747"/>
            <a:ext cx="1597770" cy="1711365"/>
          </a:xfrm>
          <a:prstGeom prst="rect">
            <a:avLst/>
          </a:prstGeom>
        </p:spPr>
      </p:pic>
      <p:pic>
        <p:nvPicPr>
          <p:cNvPr id="7" name="Grafik 7" descr="Ein Bild, das Zeichnung, Schild enthält.&#10;&#10;Mit sehr hoher Zuverlässigkeit generierte Beschreibung">
            <a:extLst>
              <a:ext uri="{FF2B5EF4-FFF2-40B4-BE49-F238E27FC236}">
                <a16:creationId xmlns:a16="http://schemas.microsoft.com/office/drawing/2014/main" id="{DC29319F-1D7A-48C9-94D3-9D34B0FC6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743" y="4877507"/>
            <a:ext cx="1600201" cy="1600201"/>
          </a:xfrm>
          <a:prstGeom prst="rect">
            <a:avLst/>
          </a:prstGeom>
        </p:spPr>
      </p:pic>
      <p:pic>
        <p:nvPicPr>
          <p:cNvPr id="9" name="Grafik 9" descr="Ein Bild, das Uhr enthält.&#10;&#10;Mit sehr hoher Zuverlässigkeit generierte Beschreibung">
            <a:extLst>
              <a:ext uri="{FF2B5EF4-FFF2-40B4-BE49-F238E27FC236}">
                <a16:creationId xmlns:a16="http://schemas.microsoft.com/office/drawing/2014/main" id="{D6FB4F08-140A-4D68-87EC-9A1420551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0803" y="626310"/>
            <a:ext cx="1574568" cy="1574991"/>
          </a:xfrm>
          <a:prstGeom prst="rect">
            <a:avLst/>
          </a:prstGeom>
        </p:spPr>
      </p:pic>
      <p:pic>
        <p:nvPicPr>
          <p:cNvPr id="4" name="Grafik 7">
            <a:extLst>
              <a:ext uri="{FF2B5EF4-FFF2-40B4-BE49-F238E27FC236}">
                <a16:creationId xmlns:a16="http://schemas.microsoft.com/office/drawing/2014/main" id="{EAA826CD-2A7A-42F9-894B-7A7BAE51B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12" y="877722"/>
            <a:ext cx="8235591" cy="544074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3A68CF0-07A6-4C83-A5A5-1CAE04FAA88D}"/>
              </a:ext>
            </a:extLst>
          </p:cNvPr>
          <p:cNvSpPr txBox="1"/>
          <p:nvPr/>
        </p:nvSpPr>
        <p:spPr>
          <a:xfrm>
            <a:off x="9379533" y="6477665"/>
            <a:ext cx="1600409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Keras</a:t>
            </a:r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763F201-9A57-4D6D-A218-A4CDC18D2714}"/>
              </a:ext>
            </a:extLst>
          </p:cNvPr>
          <p:cNvSpPr txBox="1"/>
          <p:nvPr/>
        </p:nvSpPr>
        <p:spPr>
          <a:xfrm>
            <a:off x="9370128" y="4370405"/>
            <a:ext cx="1595705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TensorFlow</a:t>
            </a:r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125D3E0-E26F-4159-8F4D-14F1FD8D7F40}"/>
              </a:ext>
            </a:extLst>
          </p:cNvPr>
          <p:cNvSpPr txBox="1"/>
          <p:nvPr/>
        </p:nvSpPr>
        <p:spPr>
          <a:xfrm>
            <a:off x="9388942" y="2201996"/>
            <a:ext cx="1576891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Python</a:t>
            </a:r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0B29F4D-3C8B-3F42-A41C-10AD3C55C67C}"/>
              </a:ext>
            </a:extLst>
          </p:cNvPr>
          <p:cNvSpPr txBox="1"/>
          <p:nvPr/>
        </p:nvSpPr>
        <p:spPr>
          <a:xfrm>
            <a:off x="3161383" y="52011"/>
            <a:ext cx="58692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Programmierung</a:t>
            </a:r>
            <a:endParaRPr lang="de-DE" sz="2800" dirty="0">
              <a:solidFill>
                <a:schemeClr val="bg1"/>
              </a:solidFill>
              <a:effectLst>
                <a:reflection blurRad="63500" stA="71000" endPos="84000" dist="1016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1579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 descr="Ein Bild, das Tisch, Foto, sitzend, Licht enthält.&#10;&#10;Mit sehr hoher Zuverlässigkeit generierte Beschreibung">
            <a:extLst>
              <a:ext uri="{FF2B5EF4-FFF2-40B4-BE49-F238E27FC236}">
                <a16:creationId xmlns:a16="http://schemas.microsoft.com/office/drawing/2014/main" id="{33A26FC1-76C9-45DD-A8CA-D9587A99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0485" y="4058583"/>
            <a:ext cx="7452188" cy="2395532"/>
          </a:xfrm>
          <a:prstGeom prst="rect">
            <a:avLst/>
          </a:prstGeom>
        </p:spPr>
      </p:pic>
      <p:pic>
        <p:nvPicPr>
          <p:cNvPr id="10" name="Grafik 10" descr="Ein Bild, das Tastatur, schwarz, Frau, weiß enthält.&#10;&#10;Mit sehr hoher Zuverlässigkeit generierte Beschreibung">
            <a:extLst>
              <a:ext uri="{FF2B5EF4-FFF2-40B4-BE49-F238E27FC236}">
                <a16:creationId xmlns:a16="http://schemas.microsoft.com/office/drawing/2014/main" id="{2B839E65-7732-4CCF-869E-51ED1F2F7F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8" t="2821" r="1716" b="5275"/>
          <a:stretch/>
        </p:blipFill>
        <p:spPr>
          <a:xfrm>
            <a:off x="586539" y="834810"/>
            <a:ext cx="4596299" cy="2755751"/>
          </a:xfrm>
          <a:prstGeom prst="rect">
            <a:avLst/>
          </a:prstGeom>
        </p:spPr>
      </p:pic>
      <p:pic>
        <p:nvPicPr>
          <p:cNvPr id="6" name="Grafik 6" descr="Ein Bild, das Läufer, sitzend, weiß enthält.&#10;&#10;Mit sehr hoher Zuverlässigkeit generierte Beschreibung">
            <a:extLst>
              <a:ext uri="{FF2B5EF4-FFF2-40B4-BE49-F238E27FC236}">
                <a16:creationId xmlns:a16="http://schemas.microsoft.com/office/drawing/2014/main" id="{1AEEF01E-AB91-4D24-9E8B-18159B6ECD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88" t="2422" r="3259" b="3868"/>
          <a:stretch/>
        </p:blipFill>
        <p:spPr>
          <a:xfrm>
            <a:off x="7961354" y="1052512"/>
            <a:ext cx="2536168" cy="254386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3C9866E-A3D0-4ECE-9030-C0E4AD588B62}"/>
              </a:ext>
            </a:extLst>
          </p:cNvPr>
          <p:cNvSpPr txBox="1"/>
          <p:nvPr/>
        </p:nvSpPr>
        <p:spPr>
          <a:xfrm>
            <a:off x="586356" y="3590561"/>
            <a:ext cx="4596667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MNIST-Datensatz</a:t>
            </a:r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5EB0DFB-C098-43EA-89AF-1C52DFA0415D}"/>
              </a:ext>
            </a:extLst>
          </p:cNvPr>
          <p:cNvSpPr txBox="1"/>
          <p:nvPr/>
        </p:nvSpPr>
        <p:spPr>
          <a:xfrm>
            <a:off x="7961077" y="3589261"/>
            <a:ext cx="2536445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Gauss'sches</a:t>
            </a:r>
            <a:r>
              <a:rPr lang="de-DE" sz="1200" dirty="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 Rauschen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12C4FE2-5400-44FA-A7D5-1397898A0DC0}"/>
              </a:ext>
            </a:extLst>
          </p:cNvPr>
          <p:cNvSpPr txBox="1"/>
          <p:nvPr/>
        </p:nvSpPr>
        <p:spPr>
          <a:xfrm>
            <a:off x="2420485" y="6454115"/>
            <a:ext cx="7451815" cy="27699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sz="1200">
                <a:solidFill>
                  <a:schemeClr val="bg1"/>
                </a:solidFill>
                <a:latin typeface="Avenir Next LT Pro Light"/>
                <a:ea typeface="Microsoft YaHei UI Light"/>
                <a:cs typeface="Calibri"/>
              </a:rPr>
              <a:t>Convolutional Denoising Autoencoder</a:t>
            </a:r>
            <a:endParaRPr lang="de-DE" sz="1200" dirty="0">
              <a:solidFill>
                <a:schemeClr val="bg1"/>
              </a:solidFill>
              <a:latin typeface="Avenir Next LT Pro Light"/>
              <a:ea typeface="Microsoft YaHei UI Light"/>
              <a:cs typeface="Calibri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FA9CC3F6-20E8-B342-9C51-E64AD768FB3C}"/>
              </a:ext>
            </a:extLst>
          </p:cNvPr>
          <p:cNvSpPr txBox="1"/>
          <p:nvPr/>
        </p:nvSpPr>
        <p:spPr>
          <a:xfrm>
            <a:off x="3161383" y="33671"/>
            <a:ext cx="58692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2800" dirty="0">
                <a:solidFill>
                  <a:schemeClr val="bg1"/>
                </a:solidFill>
                <a:effectLst>
                  <a:reflection blurRad="63500" stA="71000" endPos="84000" dist="101600" dir="5400000" sy="-100000" algn="bl" rotWithShape="0"/>
                </a:effectLst>
                <a:latin typeface="Avenir Next LT Pro Light"/>
                <a:ea typeface="Microsoft YaHei UI Light"/>
                <a:cs typeface="Calibri"/>
              </a:rPr>
              <a:t>Mein Modell</a:t>
            </a:r>
          </a:p>
        </p:txBody>
      </p:sp>
    </p:spTree>
    <p:extLst>
      <p:ext uri="{BB962C8B-B14F-4D97-AF65-F5344CB8AC3E}">
        <p14:creationId xmlns:p14="http://schemas.microsoft.com/office/powerpoint/2010/main" val="3145509889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</Words>
  <Application>Microsoft Macintosh PowerPoint</Application>
  <PresentationFormat>Breitbild</PresentationFormat>
  <Paragraphs>31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6" baseType="lpstr">
      <vt:lpstr>Arial</vt:lpstr>
      <vt:lpstr>Avenir Next LT Pro Light</vt:lpstr>
      <vt:lpstr>Calibri</vt:lpstr>
      <vt:lpstr>Calibri Light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lastModifiedBy>Wirth, Luis (GymOW)</cp:lastModifiedBy>
  <cp:revision>372</cp:revision>
  <dcterms:created xsi:type="dcterms:W3CDTF">2019-12-14T13:37:14Z</dcterms:created>
  <dcterms:modified xsi:type="dcterms:W3CDTF">2019-12-16T12:28:27Z</dcterms:modified>
</cp:coreProperties>
</file>